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20" Type="http://schemas.openxmlformats.org/officeDocument/2006/relationships/slide" Target="slides/slide15.xml"/><Relationship Id="rId41" Type="http://schemas.openxmlformats.org/officeDocument/2006/relationships/slide" Target="slides/slide36.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slide" Target="slides/slide34.xml"/><Relationship Id="rId16" Type="http://schemas.openxmlformats.org/officeDocument/2006/relationships/slide" Target="slides/slide11.xml"/><Relationship Id="rId38" Type="http://schemas.openxmlformats.org/officeDocument/2006/relationships/slide" Target="slides/slide33.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971b245012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971b245012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971b245012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971b245012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971b245012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971b245012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971b245012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971b245012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971b245012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971b245012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971b245012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971b245012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971b245012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971b245012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971b245012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971b245012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971b245012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971b245012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971cb190d3_3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971cb190d3_3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955f63ce96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955f63ce96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971cb190d3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971cb190d3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971cb190d3_3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971cb190d3_3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971cb190d3_3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971cb190d3_3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971cb190d3_3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971cb190d3_3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971cb190d3_3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971cb190d3_3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971cb190d3_3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971cb190d3_3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971cb190d3_3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971cb190d3_3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971cb190d3_3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971cb190d3_3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971cb190d3_3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971cb190d3_3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971cb190d3_3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971cb190d3_3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955f63ce96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955f63ce96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971cb190d3_3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971cb190d3_3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971cb190d3_3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971cb190d3_3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971cb190d3_3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971cb190d3_3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971cb190d3_3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971cb190d3_3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971cb190d3_3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971cb190d3_3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971b245012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971b245012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971cb190d3_3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971cb190d3_3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955f63ce96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955f63ce96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971b245012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971b245012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971b245012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971b245012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971b245012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971b245012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971b245012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971b245012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971b245012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971b245012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hyperlink" Target="https://www.youtube.com/watch?v=C_2ZkvAMih8" TargetMode="External"/><Relationship Id="rId4" Type="http://schemas.openxmlformats.org/officeDocument/2006/relationships/image" Target="../media/image12.png"/><Relationship Id="rId5" Type="http://schemas.openxmlformats.org/officeDocument/2006/relationships/image" Target="../media/image17.png"/><Relationship Id="rId6" Type="http://schemas.openxmlformats.org/officeDocument/2006/relationships/image" Target="../media/image2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pn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hyperlink" Target="https://www.youtube.com/watch?v=zTtaK6mK3_c" TargetMode="External"/><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5.png"/><Relationship Id="rId4" Type="http://schemas.openxmlformats.org/officeDocument/2006/relationships/hyperlink" Target="https://www.youtube.com/playlist?list=PLMuMO5eoYy_CnHj35tDGPYfR3fLDY0AyG"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hyperlink" Target="https://www.youtube.com/watch?v=nrgUPVFY44o&amp;list=PLMuMO5eoYy_CnHj35tDGPYfR3fLDY0AyG"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1.png"/><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hyperlink" Target="https://www.youtube.com/playlist?list=PLMuMO5eoYy_AgK3ZWznPlTvFNjwKkXK9X"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6.png"/><Relationship Id="rId4" Type="http://schemas.openxmlformats.org/officeDocument/2006/relationships/image" Target="../media/image2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2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22.png"/><Relationship Id="rId4" Type="http://schemas.openxmlformats.org/officeDocument/2006/relationships/image" Target="../media/image2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28.png"/><Relationship Id="rId4" Type="http://schemas.openxmlformats.org/officeDocument/2006/relationships/hyperlink" Target="https://www.youtube.com/watch?v=MyaOvwo_8Ts"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8.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6.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Virtual Reality - Albert Rizzo</a:t>
            </a:r>
            <a:endParaRPr/>
          </a:p>
        </p:txBody>
      </p:sp>
      <p:sp>
        <p:nvSpPr>
          <p:cNvPr id="55" name="Google Shape;55;p13"/>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Rishabh Singhal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2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VRET and PTSD -- </a:t>
            </a:r>
            <a:r>
              <a:rPr i="1" lang="en"/>
              <a:t>Virtual Vietnam</a:t>
            </a:r>
            <a:endParaRPr i="1"/>
          </a:p>
        </p:txBody>
      </p:sp>
      <p:sp>
        <p:nvSpPr>
          <p:cNvPr id="115" name="Google Shape;115;p2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u="sng">
                <a:solidFill>
                  <a:schemeClr val="hlink"/>
                </a:solidFill>
                <a:hlinkClick r:id="rId3"/>
              </a:rPr>
              <a:t>https://www.youtube.com/watch?v=C_2ZkvAMih8</a:t>
            </a:r>
            <a:endParaRPr/>
          </a:p>
        </p:txBody>
      </p:sp>
      <p:pic>
        <p:nvPicPr>
          <p:cNvPr id="116" name="Google Shape;116;p22"/>
          <p:cNvPicPr preferRelativeResize="0"/>
          <p:nvPr/>
        </p:nvPicPr>
        <p:blipFill>
          <a:blip r:embed="rId4">
            <a:alphaModFix/>
          </a:blip>
          <a:stretch>
            <a:fillRect/>
          </a:stretch>
        </p:blipFill>
        <p:spPr>
          <a:xfrm>
            <a:off x="4446250" y="2066625"/>
            <a:ext cx="4476750" cy="2419350"/>
          </a:xfrm>
          <a:prstGeom prst="rect">
            <a:avLst/>
          </a:prstGeom>
          <a:noFill/>
          <a:ln>
            <a:noFill/>
          </a:ln>
        </p:spPr>
      </p:pic>
      <p:pic>
        <p:nvPicPr>
          <p:cNvPr id="117" name="Google Shape;117;p22"/>
          <p:cNvPicPr preferRelativeResize="0"/>
          <p:nvPr/>
        </p:nvPicPr>
        <p:blipFill>
          <a:blip r:embed="rId5">
            <a:alphaModFix/>
          </a:blip>
          <a:stretch>
            <a:fillRect/>
          </a:stretch>
        </p:blipFill>
        <p:spPr>
          <a:xfrm>
            <a:off x="311694" y="1733900"/>
            <a:ext cx="2896356" cy="1832550"/>
          </a:xfrm>
          <a:prstGeom prst="rect">
            <a:avLst/>
          </a:prstGeom>
          <a:noFill/>
          <a:ln>
            <a:noFill/>
          </a:ln>
        </p:spPr>
      </p:pic>
      <p:pic>
        <p:nvPicPr>
          <p:cNvPr id="118" name="Google Shape;118;p22"/>
          <p:cNvPicPr preferRelativeResize="0"/>
          <p:nvPr/>
        </p:nvPicPr>
        <p:blipFill>
          <a:blip r:embed="rId6">
            <a:alphaModFix/>
          </a:blip>
          <a:stretch>
            <a:fillRect/>
          </a:stretch>
        </p:blipFill>
        <p:spPr>
          <a:xfrm>
            <a:off x="1859575" y="3330825"/>
            <a:ext cx="2586676" cy="16166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2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2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25" name="Google Shape;125;p23"/>
          <p:cNvPicPr preferRelativeResize="0"/>
          <p:nvPr/>
        </p:nvPicPr>
        <p:blipFill>
          <a:blip r:embed="rId3">
            <a:alphaModFix/>
          </a:blip>
          <a:stretch>
            <a:fillRect/>
          </a:stretch>
        </p:blipFill>
        <p:spPr>
          <a:xfrm>
            <a:off x="311706" y="445031"/>
            <a:ext cx="5409025" cy="2047800"/>
          </a:xfrm>
          <a:prstGeom prst="rect">
            <a:avLst/>
          </a:prstGeom>
          <a:noFill/>
          <a:ln>
            <a:noFill/>
          </a:ln>
        </p:spPr>
      </p:pic>
      <p:pic>
        <p:nvPicPr>
          <p:cNvPr id="126" name="Google Shape;126;p23"/>
          <p:cNvPicPr preferRelativeResize="0"/>
          <p:nvPr/>
        </p:nvPicPr>
        <p:blipFill>
          <a:blip r:embed="rId4">
            <a:alphaModFix/>
          </a:blip>
          <a:stretch>
            <a:fillRect/>
          </a:stretch>
        </p:blipFill>
        <p:spPr>
          <a:xfrm>
            <a:off x="4572003" y="2035853"/>
            <a:ext cx="4365200" cy="14873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2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Virtual Iraq/Afghanistan and BRAVEMIND VRET</a:t>
            </a:r>
            <a:endParaRPr/>
          </a:p>
        </p:txBody>
      </p:sp>
      <p:sp>
        <p:nvSpPr>
          <p:cNvPr id="132" name="Google Shape;132;p2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800" u="sng">
                <a:solidFill>
                  <a:schemeClr val="hlink"/>
                </a:solidFill>
                <a:hlinkClick r:id="rId3"/>
              </a:rPr>
              <a:t>https://www.youtube.com/watch?v=zTtaK6mK3_c</a:t>
            </a:r>
            <a:endParaRPr/>
          </a:p>
        </p:txBody>
      </p:sp>
      <p:pic>
        <p:nvPicPr>
          <p:cNvPr id="133" name="Google Shape;133;p24"/>
          <p:cNvPicPr preferRelativeResize="0"/>
          <p:nvPr/>
        </p:nvPicPr>
        <p:blipFill>
          <a:blip r:embed="rId4">
            <a:alphaModFix/>
          </a:blip>
          <a:stretch>
            <a:fillRect/>
          </a:stretch>
        </p:blipFill>
        <p:spPr>
          <a:xfrm>
            <a:off x="2327725" y="2028076"/>
            <a:ext cx="3755975" cy="25408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2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2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40" name="Google Shape;140;p25"/>
          <p:cNvPicPr preferRelativeResize="0"/>
          <p:nvPr/>
        </p:nvPicPr>
        <p:blipFill>
          <a:blip r:embed="rId3">
            <a:alphaModFix/>
          </a:blip>
          <a:stretch>
            <a:fillRect/>
          </a:stretch>
        </p:blipFill>
        <p:spPr>
          <a:xfrm>
            <a:off x="1042988" y="681025"/>
            <a:ext cx="7058025" cy="3781425"/>
          </a:xfrm>
          <a:prstGeom prst="rect">
            <a:avLst/>
          </a:prstGeom>
          <a:noFill/>
          <a:ln>
            <a:noFill/>
          </a:ln>
        </p:spPr>
      </p:pic>
      <p:sp>
        <p:nvSpPr>
          <p:cNvPr id="141" name="Google Shape;141;p25"/>
          <p:cNvSpPr txBox="1"/>
          <p:nvPr/>
        </p:nvSpPr>
        <p:spPr>
          <a:xfrm>
            <a:off x="1094725" y="4614600"/>
            <a:ext cx="8100900" cy="52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4"/>
              </a:rPr>
              <a:t>https://www.youtube.com/playlist?list=PLMuMO5eoYy_CnHj35tDGPYfR3fLDY0AyG</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6"/>
          <p:cNvSpPr txBox="1"/>
          <p:nvPr>
            <p:ph idx="1" type="body"/>
          </p:nvPr>
        </p:nvSpPr>
        <p:spPr>
          <a:xfrm>
            <a:off x="311700" y="766125"/>
            <a:ext cx="8520600" cy="3416400"/>
          </a:xfrm>
          <a:prstGeom prst="rect">
            <a:avLst/>
          </a:prstGeom>
        </p:spPr>
        <p:txBody>
          <a:bodyPr anchorCtr="0" anchor="t" bIns="91425" lIns="91425" spcFirstLastPara="1" rIns="91425" wrap="square" tIns="91425">
            <a:noAutofit/>
          </a:bodyPr>
          <a:lstStyle/>
          <a:p>
            <a:pPr indent="0" lvl="0" marL="0" rtl="0" algn="ctr">
              <a:spcBef>
                <a:spcPts val="1200"/>
              </a:spcBef>
              <a:spcAft>
                <a:spcPts val="1200"/>
              </a:spcAft>
              <a:buNone/>
            </a:pPr>
            <a:r>
              <a:rPr lang="en" sz="2700"/>
              <a:t>In addition to the visual stimuli presented in the VR head mounted display, directional 3D audio, vibrotactile, and olfactory stimuli of relevance can be delivered.</a:t>
            </a:r>
            <a:endParaRPr sz="27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27"/>
          <p:cNvSpPr txBox="1"/>
          <p:nvPr>
            <p:ph idx="1" type="body"/>
          </p:nvPr>
        </p:nvSpPr>
        <p:spPr>
          <a:xfrm>
            <a:off x="311700" y="1538850"/>
            <a:ext cx="8520600" cy="3416400"/>
          </a:xfrm>
          <a:prstGeom prst="rect">
            <a:avLst/>
          </a:prstGeom>
        </p:spPr>
        <p:txBody>
          <a:bodyPr anchorCtr="0" anchor="t" bIns="91425" lIns="91425" spcFirstLastPara="1" rIns="91425" wrap="square" tIns="91425">
            <a:noAutofit/>
          </a:bodyPr>
          <a:lstStyle/>
          <a:p>
            <a:pPr indent="0" lvl="0" marL="0" rtl="0" algn="ctr">
              <a:spcBef>
                <a:spcPts val="1200"/>
              </a:spcBef>
              <a:spcAft>
                <a:spcPts val="0"/>
              </a:spcAft>
              <a:buNone/>
            </a:pPr>
            <a:r>
              <a:rPr lang="en" sz="2600"/>
              <a:t>Clients’ experiences of VR scenarios and stimuli are controlled by a clinician in real time via a separate ‘Wizard of Oz’ (WoZ) control panel, while in full audio contact with the client during exposure. </a:t>
            </a:r>
            <a:endParaRPr sz="2600"/>
          </a:p>
          <a:p>
            <a:pPr indent="0" lvl="0" marL="0" rtl="0" algn="ctr">
              <a:spcBef>
                <a:spcPts val="1200"/>
              </a:spcBef>
              <a:spcAft>
                <a:spcPts val="0"/>
              </a:spcAft>
              <a:buNone/>
            </a:pPr>
            <a:r>
              <a:rPr b="1" lang="en" sz="2600"/>
              <a:t>-- 42 sec mark</a:t>
            </a:r>
            <a:endParaRPr b="1" sz="2600"/>
          </a:p>
          <a:p>
            <a:pPr indent="0" lvl="0" marL="0" rtl="0" algn="ctr">
              <a:spcBef>
                <a:spcPts val="1200"/>
              </a:spcBef>
              <a:spcAft>
                <a:spcPts val="1600"/>
              </a:spcAft>
              <a:buNone/>
            </a:pPr>
            <a:r>
              <a:t/>
            </a:r>
            <a:endParaRPr sz="2600"/>
          </a:p>
        </p:txBody>
      </p:sp>
      <p:sp>
        <p:nvSpPr>
          <p:cNvPr id="153" name="Google Shape;153;p27"/>
          <p:cNvSpPr txBox="1"/>
          <p:nvPr/>
        </p:nvSpPr>
        <p:spPr>
          <a:xfrm>
            <a:off x="427575" y="4228550"/>
            <a:ext cx="86409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3"/>
              </a:rPr>
              <a:t>https://www.youtube.com/watch?v=nrgUPVFY44o&amp;list=PLMuMO5eoYy_CnHj35tDGPYfR3fLDY0AyG</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2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28"/>
          <p:cNvSpPr txBox="1"/>
          <p:nvPr>
            <p:ph idx="1" type="body"/>
          </p:nvPr>
        </p:nvSpPr>
        <p:spPr>
          <a:xfrm>
            <a:off x="1996675" y="20432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RESULTS --</a:t>
            </a:r>
            <a:endParaRPr/>
          </a:p>
        </p:txBody>
      </p:sp>
      <p:pic>
        <p:nvPicPr>
          <p:cNvPr id="160" name="Google Shape;160;p28"/>
          <p:cNvPicPr preferRelativeResize="0"/>
          <p:nvPr/>
        </p:nvPicPr>
        <p:blipFill>
          <a:blip r:embed="rId3">
            <a:alphaModFix/>
          </a:blip>
          <a:stretch>
            <a:fillRect/>
          </a:stretch>
        </p:blipFill>
        <p:spPr>
          <a:xfrm>
            <a:off x="5206338" y="162875"/>
            <a:ext cx="3309013" cy="4817750"/>
          </a:xfrm>
          <a:prstGeom prst="rect">
            <a:avLst/>
          </a:prstGeom>
          <a:noFill/>
          <a:ln>
            <a:noFill/>
          </a:ln>
        </p:spPr>
      </p:pic>
      <p:pic>
        <p:nvPicPr>
          <p:cNvPr id="161" name="Google Shape;161;p28"/>
          <p:cNvPicPr preferRelativeResize="0"/>
          <p:nvPr/>
        </p:nvPicPr>
        <p:blipFill>
          <a:blip r:embed="rId4">
            <a:alphaModFix/>
          </a:blip>
          <a:stretch>
            <a:fillRect/>
          </a:stretch>
        </p:blipFill>
        <p:spPr>
          <a:xfrm>
            <a:off x="546651" y="3085250"/>
            <a:ext cx="4498475" cy="17794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2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2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68" name="Google Shape;168;p29"/>
          <p:cNvPicPr preferRelativeResize="0"/>
          <p:nvPr/>
        </p:nvPicPr>
        <p:blipFill>
          <a:blip r:embed="rId3">
            <a:alphaModFix/>
          </a:blip>
          <a:stretch>
            <a:fillRect/>
          </a:stretch>
        </p:blipFill>
        <p:spPr>
          <a:xfrm>
            <a:off x="1510575" y="760150"/>
            <a:ext cx="6122850" cy="34820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3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30"/>
          <p:cNvSpPr txBox="1"/>
          <p:nvPr>
            <p:ph idx="1" type="body"/>
          </p:nvPr>
        </p:nvSpPr>
        <p:spPr>
          <a:xfrm>
            <a:off x="558550" y="1785675"/>
            <a:ext cx="2520000" cy="34164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Clr>
                <a:schemeClr val="dk1"/>
              </a:buClr>
              <a:buSzPts val="1100"/>
              <a:buFont typeface="Arial"/>
              <a:buNone/>
            </a:pPr>
            <a:r>
              <a:rPr lang="en"/>
              <a:t>augmented by </a:t>
            </a:r>
            <a:r>
              <a:rPr b="1" lang="en"/>
              <a:t>D-cycloserine (DCS)</a:t>
            </a:r>
            <a:r>
              <a:rPr lang="en"/>
              <a:t>, which has been found to facilitate extinction in other fear-based disorders </a:t>
            </a:r>
            <a:endParaRPr/>
          </a:p>
          <a:p>
            <a:pPr indent="0" lvl="0" marL="0" rtl="0" algn="l">
              <a:spcBef>
                <a:spcPts val="1200"/>
              </a:spcBef>
              <a:spcAft>
                <a:spcPts val="1600"/>
              </a:spcAft>
              <a:buNone/>
            </a:pPr>
            <a:r>
              <a:t/>
            </a:r>
            <a:endParaRPr/>
          </a:p>
        </p:txBody>
      </p:sp>
      <p:pic>
        <p:nvPicPr>
          <p:cNvPr id="175" name="Google Shape;175;p30"/>
          <p:cNvPicPr preferRelativeResize="0"/>
          <p:nvPr/>
        </p:nvPicPr>
        <p:blipFill>
          <a:blip r:embed="rId3">
            <a:alphaModFix/>
          </a:blip>
          <a:stretch>
            <a:fillRect/>
          </a:stretch>
        </p:blipFill>
        <p:spPr>
          <a:xfrm>
            <a:off x="3257938" y="1494600"/>
            <a:ext cx="5286375" cy="28765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31"/>
          <p:cNvSpPr txBox="1"/>
          <p:nvPr>
            <p:ph type="title"/>
          </p:nvPr>
        </p:nvSpPr>
        <p:spPr>
          <a:xfrm>
            <a:off x="1331250" y="21729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Virtual Reality and </a:t>
            </a:r>
            <a:r>
              <a:rPr lang="en"/>
              <a:t>Resilience</a:t>
            </a:r>
            <a:r>
              <a:rPr lang="en"/>
              <a:t> training</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4"/>
          <p:cNvSpPr txBox="1"/>
          <p:nvPr>
            <p:ph type="title"/>
          </p:nvPr>
        </p:nvSpPr>
        <p:spPr>
          <a:xfrm>
            <a:off x="311700" y="2571750"/>
            <a:ext cx="8520600" cy="841800"/>
          </a:xfrm>
          <a:prstGeom prst="rect">
            <a:avLst/>
          </a:prstGeom>
        </p:spPr>
        <p:txBody>
          <a:bodyPr anchorCtr="0" anchor="ctr" bIns="91425" lIns="91425" spcFirstLastPara="1" rIns="91425" wrap="square" tIns="91425">
            <a:noAutofit/>
          </a:bodyPr>
          <a:lstStyle/>
          <a:p>
            <a:pPr indent="0" lvl="0" marL="0" rtl="0" algn="ctr">
              <a:lnSpc>
                <a:spcPct val="115000"/>
              </a:lnSpc>
              <a:spcBef>
                <a:spcPts val="1200"/>
              </a:spcBef>
              <a:spcAft>
                <a:spcPts val="0"/>
              </a:spcAft>
              <a:buClr>
                <a:schemeClr val="dk1"/>
              </a:buClr>
              <a:buSzPts val="1100"/>
              <a:buFont typeface="Arial"/>
              <a:buNone/>
            </a:pPr>
            <a:r>
              <a:rPr lang="en" sz="2400"/>
              <a:t>Clinical Virtual Reality tools to advance the prevention, assessment, and treatment of PTSD</a:t>
            </a:r>
            <a:endParaRPr sz="2400"/>
          </a:p>
          <a:p>
            <a:pPr indent="0" lvl="0" marL="0" rtl="0" algn="ctr">
              <a:spcBef>
                <a:spcPts val="1200"/>
              </a:spcBef>
              <a:spcAft>
                <a:spcPts val="0"/>
              </a:spcAft>
              <a:buNone/>
            </a:pPr>
            <a:r>
              <a:t/>
            </a:r>
            <a:endParaRPr sz="42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3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3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87" name="Google Shape;187;p32"/>
          <p:cNvPicPr preferRelativeResize="0"/>
          <p:nvPr/>
        </p:nvPicPr>
        <p:blipFill>
          <a:blip r:embed="rId3">
            <a:alphaModFix/>
          </a:blip>
          <a:stretch>
            <a:fillRect/>
          </a:stretch>
        </p:blipFill>
        <p:spPr>
          <a:xfrm>
            <a:off x="1672700" y="674975"/>
            <a:ext cx="5988099" cy="43714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3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3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94" name="Google Shape;194;p33"/>
          <p:cNvPicPr preferRelativeResize="0"/>
          <p:nvPr/>
        </p:nvPicPr>
        <p:blipFill>
          <a:blip r:embed="rId3">
            <a:alphaModFix/>
          </a:blip>
          <a:stretch>
            <a:fillRect/>
          </a:stretch>
        </p:blipFill>
        <p:spPr>
          <a:xfrm>
            <a:off x="311706" y="445025"/>
            <a:ext cx="7887600" cy="23483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3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3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ctr">
              <a:spcBef>
                <a:spcPts val="1200"/>
              </a:spcBef>
              <a:spcAft>
                <a:spcPts val="0"/>
              </a:spcAft>
              <a:buClr>
                <a:schemeClr val="dk1"/>
              </a:buClr>
              <a:buSzPts val="1100"/>
              <a:buFont typeface="Arial"/>
              <a:buNone/>
            </a:pPr>
            <a:r>
              <a:rPr lang="en" sz="2600"/>
              <a:t>This approach involves immersing and engaging SMs within a variety of virtual ‘mission’ episodes where they are confronted with emotionally challenging situations that are inherent to the OEF/ OIF/OND combat environment. </a:t>
            </a:r>
            <a:endParaRPr sz="2600"/>
          </a:p>
          <a:p>
            <a:pPr indent="0" lvl="0" marL="0" rtl="0" algn="l">
              <a:spcBef>
                <a:spcPts val="1200"/>
              </a:spcBef>
              <a:spcAft>
                <a:spcPts val="1600"/>
              </a:spcAft>
              <a:buNone/>
            </a:pPr>
            <a:r>
              <a:t/>
            </a:r>
            <a:endParaRPr/>
          </a:p>
        </p:txBody>
      </p:sp>
      <p:sp>
        <p:nvSpPr>
          <p:cNvPr id="201" name="Google Shape;201;p34"/>
          <p:cNvSpPr txBox="1"/>
          <p:nvPr/>
        </p:nvSpPr>
        <p:spPr>
          <a:xfrm>
            <a:off x="203900" y="4174900"/>
            <a:ext cx="30000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3"/>
              </a:rPr>
              <a:t>https://www.youtube.com/playlist?list=PLMuMO5eoYy_AgK3ZWznPlTvFNjwKkXK9X</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3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3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08" name="Google Shape;208;p35"/>
          <p:cNvPicPr preferRelativeResize="0"/>
          <p:nvPr/>
        </p:nvPicPr>
        <p:blipFill>
          <a:blip r:embed="rId3">
            <a:alphaModFix/>
          </a:blip>
          <a:stretch>
            <a:fillRect/>
          </a:stretch>
        </p:blipFill>
        <p:spPr>
          <a:xfrm>
            <a:off x="314325" y="651213"/>
            <a:ext cx="8515350" cy="40481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3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3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Clr>
                <a:schemeClr val="dk1"/>
              </a:buClr>
              <a:buSzPts val="1100"/>
              <a:buFont typeface="Arial"/>
              <a:buNone/>
            </a:pPr>
            <a:r>
              <a:rPr lang="en" sz="2200">
                <a:solidFill>
                  <a:schemeClr val="dk1"/>
                </a:solidFill>
              </a:rPr>
              <a:t>In those tests, SMs (n = 92) reported high positive ratings (88–100%) of the STRIVE episodes for preparing for and promoting knowledge, visualization, and rehearsal of stressful events to improve survival in a combat environment (Squad Overmatch, </a:t>
            </a:r>
            <a:r>
              <a:rPr lang="en" sz="2200">
                <a:solidFill>
                  <a:srgbClr val="000080"/>
                </a:solidFill>
              </a:rPr>
              <a:t>2015</a:t>
            </a:r>
            <a:r>
              <a:rPr lang="en" sz="2200">
                <a:solidFill>
                  <a:schemeClr val="dk1"/>
                </a:solidFill>
              </a:rPr>
              <a:t>). An initial pilot test of the physiologically activating effects of the first four STRIVE mission challenges was conducted with a sample of USC ROTC Cadets (n = 39) ( Wellman et al., submitted).</a:t>
            </a:r>
            <a:endParaRPr sz="2200">
              <a:solidFill>
                <a:schemeClr val="dk1"/>
              </a:solidFill>
            </a:endParaRPr>
          </a:p>
          <a:p>
            <a:pPr indent="0" lvl="0" marL="0" rtl="0" algn="l">
              <a:spcBef>
                <a:spcPts val="1200"/>
              </a:spcBef>
              <a:spcAft>
                <a:spcPts val="160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3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HRV </a:t>
            </a:r>
            <a:endParaRPr/>
          </a:p>
        </p:txBody>
      </p:sp>
      <p:sp>
        <p:nvSpPr>
          <p:cNvPr id="220" name="Google Shape;220;p3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68300" lvl="0" marL="457200" rtl="0" algn="l">
              <a:spcBef>
                <a:spcPts val="1200"/>
              </a:spcBef>
              <a:spcAft>
                <a:spcPts val="0"/>
              </a:spcAft>
              <a:buSzPts val="2200"/>
              <a:buChar char="●"/>
            </a:pPr>
            <a:r>
              <a:rPr lang="en" sz="2200"/>
              <a:t>Participants who experienced the four STRIVE mission challenges had Fast Fourier transformation of </a:t>
            </a:r>
            <a:r>
              <a:rPr b="1" lang="en" sz="2200"/>
              <a:t>heart rate variability (HRV) measured to infer emotional impact during participation. </a:t>
            </a:r>
            <a:endParaRPr b="1" sz="2200"/>
          </a:p>
          <a:p>
            <a:pPr indent="-368300" lvl="0" marL="457200" rtl="0" algn="l">
              <a:spcBef>
                <a:spcPts val="0"/>
              </a:spcBef>
              <a:spcAft>
                <a:spcPts val="0"/>
              </a:spcAft>
              <a:buSzPts val="2200"/>
              <a:buChar char="●"/>
            </a:pPr>
            <a:r>
              <a:rPr lang="en" sz="2200"/>
              <a:t>Significant Low Frequency/High Frequency (LF/HF) ratio changes were seen across all but one event.</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3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38"/>
          <p:cNvSpPr txBox="1"/>
          <p:nvPr>
            <p:ph idx="1" type="body"/>
          </p:nvPr>
        </p:nvSpPr>
        <p:spPr>
          <a:xfrm>
            <a:off x="311700" y="1184675"/>
            <a:ext cx="8520600" cy="34164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Clr>
                <a:schemeClr val="dk1"/>
              </a:buClr>
              <a:buSzPts val="1100"/>
              <a:buFont typeface="Arial"/>
              <a:buNone/>
            </a:pPr>
            <a:r>
              <a:rPr lang="en" sz="2200"/>
              <a:t>Future technical development aims to leverage a </a:t>
            </a:r>
            <a:r>
              <a:rPr b="1" lang="en" sz="2200"/>
              <a:t>low-cost </a:t>
            </a:r>
            <a:r>
              <a:rPr lang="en" sz="2200"/>
              <a:t>mobile-phone enabled consumer </a:t>
            </a:r>
            <a:r>
              <a:rPr b="1" lang="en" sz="2200"/>
              <a:t>HMD (Samsung Gear VR)</a:t>
            </a:r>
            <a:r>
              <a:rPr lang="en" sz="2200"/>
              <a:t> to support the widespread dissemination and independent SM practice of this and other military relevant content.</a:t>
            </a:r>
            <a:endParaRPr sz="2200"/>
          </a:p>
          <a:p>
            <a:pPr indent="0" lvl="0" marL="0" rtl="0" algn="l">
              <a:spcBef>
                <a:spcPts val="1200"/>
              </a:spcBef>
              <a:spcAft>
                <a:spcPts val="1600"/>
              </a:spcAft>
              <a:buNone/>
            </a:pPr>
            <a:r>
              <a:t/>
            </a:r>
            <a:endParaRPr sz="22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3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3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33" name="Google Shape;233;p39"/>
          <p:cNvPicPr preferRelativeResize="0"/>
          <p:nvPr/>
        </p:nvPicPr>
        <p:blipFill>
          <a:blip r:embed="rId3">
            <a:alphaModFix/>
          </a:blip>
          <a:stretch>
            <a:fillRect/>
          </a:stretch>
        </p:blipFill>
        <p:spPr>
          <a:xfrm>
            <a:off x="311700" y="445013"/>
            <a:ext cx="5905500" cy="1819275"/>
          </a:xfrm>
          <a:prstGeom prst="rect">
            <a:avLst/>
          </a:prstGeom>
          <a:noFill/>
          <a:ln>
            <a:noFill/>
          </a:ln>
        </p:spPr>
      </p:pic>
      <p:pic>
        <p:nvPicPr>
          <p:cNvPr id="234" name="Google Shape;234;p39"/>
          <p:cNvPicPr preferRelativeResize="0"/>
          <p:nvPr/>
        </p:nvPicPr>
        <p:blipFill>
          <a:blip r:embed="rId4">
            <a:alphaModFix/>
          </a:blip>
          <a:stretch>
            <a:fillRect/>
          </a:stretch>
        </p:blipFill>
        <p:spPr>
          <a:xfrm>
            <a:off x="2517819" y="2764151"/>
            <a:ext cx="6477881" cy="1819275"/>
          </a:xfrm>
          <a:prstGeom prst="rect">
            <a:avLst/>
          </a:prstGeom>
          <a:noFill/>
          <a:ln>
            <a:noFill/>
          </a:ln>
        </p:spPr>
      </p:pic>
      <p:cxnSp>
        <p:nvCxnSpPr>
          <p:cNvPr id="235" name="Google Shape;235;p39"/>
          <p:cNvCxnSpPr/>
          <p:nvPr/>
        </p:nvCxnSpPr>
        <p:spPr>
          <a:xfrm flipH="1" rot="10800000">
            <a:off x="1565125" y="2503425"/>
            <a:ext cx="5591700" cy="216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4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4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1200"/>
              </a:spcBef>
              <a:spcAft>
                <a:spcPts val="0"/>
              </a:spcAft>
              <a:buSzPts val="1800"/>
              <a:buChar char="-"/>
            </a:pPr>
            <a:r>
              <a:rPr lang="en"/>
              <a:t>Making treatment more accessible is an important factor for promoting help-seeking in potential clients who live in remote locations or who encounter transportation or work scheduling challenges. </a:t>
            </a:r>
            <a:endParaRPr/>
          </a:p>
          <a:p>
            <a:pPr indent="-342900" lvl="0" marL="457200" rtl="0" algn="l">
              <a:spcBef>
                <a:spcPts val="0"/>
              </a:spcBef>
              <a:spcAft>
                <a:spcPts val="0"/>
              </a:spcAft>
              <a:buSzPts val="1800"/>
              <a:buChar char="-"/>
            </a:pPr>
            <a:r>
              <a:rPr lang="en"/>
              <a:t>The similar use of VR as a tool for pushing trauma-relevant care outside of the clinic is still somewhat limited by cost and complexity issues, as well as by ethical concerns. </a:t>
            </a:r>
            <a:endParaRPr/>
          </a:p>
          <a:p>
            <a:pPr indent="-342900" lvl="0" marL="457200" rtl="0" algn="l">
              <a:spcBef>
                <a:spcPts val="0"/>
              </a:spcBef>
              <a:spcAft>
                <a:spcPts val="0"/>
              </a:spcAft>
              <a:buSzPts val="1800"/>
              <a:buChar char="-"/>
            </a:pPr>
            <a:r>
              <a:rPr lang="en"/>
              <a:t>Promoting client adherence to a full course of trauma-focused treatment is a significant challenge with PTSD populations</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4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Challenge</a:t>
            </a:r>
            <a:endParaRPr/>
          </a:p>
        </p:txBody>
      </p:sp>
      <p:sp>
        <p:nvSpPr>
          <p:cNvPr id="247" name="Google Shape;247;p4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55600" lvl="0" marL="457200" rtl="0" algn="l">
              <a:spcBef>
                <a:spcPts val="1200"/>
              </a:spcBef>
              <a:spcAft>
                <a:spcPts val="0"/>
              </a:spcAft>
              <a:buSzPts val="2000"/>
              <a:buChar char="●"/>
            </a:pPr>
            <a:r>
              <a:rPr lang="en" sz="2000"/>
              <a:t>B</a:t>
            </a:r>
            <a:r>
              <a:rPr lang="en" sz="2000"/>
              <a:t>arrier to care concerns the availability of well-trained providers who are properly trained and certified in evidence-based trauma interventions</a:t>
            </a:r>
            <a:endParaRPr sz="2000"/>
          </a:p>
          <a:p>
            <a:pPr indent="-355600" lvl="0" marL="457200" rtl="0" algn="l">
              <a:spcBef>
                <a:spcPts val="0"/>
              </a:spcBef>
              <a:spcAft>
                <a:spcPts val="0"/>
              </a:spcAft>
              <a:buSzPts val="2000"/>
              <a:buChar char="●"/>
            </a:pPr>
            <a:r>
              <a:rPr lang="en" sz="2000"/>
              <a:t>VRET has an added challenge in this area as it does require some specialized training in the operation of VR equipment.</a:t>
            </a:r>
            <a:endParaRPr sz="2000"/>
          </a:p>
          <a:p>
            <a:pPr indent="-393700" lvl="0" marL="457200" rtl="0" algn="l">
              <a:spcBef>
                <a:spcPts val="0"/>
              </a:spcBef>
              <a:spcAft>
                <a:spcPts val="0"/>
              </a:spcAft>
              <a:buSzPts val="2600"/>
              <a:buChar char="●"/>
            </a:pPr>
            <a:r>
              <a:rPr lang="en" sz="1700">
                <a:solidFill>
                  <a:schemeClr val="dk1"/>
                </a:solidFill>
              </a:rPr>
              <a:t>However, the impact of this is lessened by the fact that VRET follows the same procedures and mechanics as specified in the standard protocol for the delivery of imaginal PE (Foa, Hembree, &amp; Rothbaum, </a:t>
            </a:r>
            <a:r>
              <a:rPr lang="en" sz="1700">
                <a:solidFill>
                  <a:srgbClr val="000080"/>
                </a:solidFill>
              </a:rPr>
              <a:t>2007</a:t>
            </a:r>
            <a:r>
              <a:rPr lang="en" sz="1700">
                <a:solidFill>
                  <a:schemeClr val="dk1"/>
                </a:solidFill>
              </a:rPr>
              <a:t>) and use of the equipment can be learned in a half-day training session.</a:t>
            </a:r>
            <a:endParaRPr sz="1700">
              <a:solidFill>
                <a:schemeClr val="dk1"/>
              </a:solidFill>
            </a:endParaRPr>
          </a:p>
          <a:p>
            <a:pPr indent="0" lvl="0" marL="0" rtl="0" algn="l">
              <a:spcBef>
                <a:spcPts val="1200"/>
              </a:spcBef>
              <a:spcAft>
                <a:spcPts val="0"/>
              </a:spcAft>
              <a:buNone/>
            </a:pPr>
            <a:r>
              <a:t/>
            </a:r>
            <a:endParaRPr sz="2000"/>
          </a:p>
          <a:p>
            <a:pPr indent="0" lvl="0" marL="0" rtl="0" algn="l">
              <a:spcBef>
                <a:spcPts val="1200"/>
              </a:spcBef>
              <a:spcAft>
                <a:spcPts val="1600"/>
              </a:spcAft>
              <a:buNone/>
            </a:pPr>
            <a:r>
              <a:t/>
            </a:r>
            <a:endParaRPr sz="20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1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Introduction</a:t>
            </a:r>
            <a:endParaRPr/>
          </a:p>
        </p:txBody>
      </p:sp>
      <p:sp>
        <p:nvSpPr>
          <p:cNvPr id="66" name="Google Shape;66;p1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11150" lvl="0" marL="457200" rtl="0" algn="l">
              <a:spcBef>
                <a:spcPts val="1200"/>
              </a:spcBef>
              <a:spcAft>
                <a:spcPts val="0"/>
              </a:spcAft>
              <a:buClr>
                <a:schemeClr val="dk1"/>
              </a:buClr>
              <a:buSzPts val="1300"/>
              <a:buChar char="●"/>
            </a:pPr>
            <a:r>
              <a:rPr lang="en" sz="1300">
                <a:solidFill>
                  <a:schemeClr val="dk1"/>
                </a:solidFill>
                <a:highlight>
                  <a:srgbClr val="FFFFFF"/>
                </a:highlight>
              </a:rPr>
              <a:t>The physical, emotional, cognitive, and psychological demands of a combat environment place enormous stress on even the best-prepared military personnel.</a:t>
            </a:r>
            <a:endParaRPr sz="1300">
              <a:solidFill>
                <a:schemeClr val="dk1"/>
              </a:solidFill>
              <a:highlight>
                <a:srgbClr val="FFFFFF"/>
              </a:highlight>
            </a:endParaRPr>
          </a:p>
          <a:p>
            <a:pPr indent="-311150" lvl="0" marL="457200" rtl="0" algn="l">
              <a:spcBef>
                <a:spcPts val="0"/>
              </a:spcBef>
              <a:spcAft>
                <a:spcPts val="0"/>
              </a:spcAft>
              <a:buClr>
                <a:schemeClr val="dk1"/>
              </a:buClr>
              <a:buSzPts val="1300"/>
              <a:buChar char="●"/>
            </a:pPr>
            <a:r>
              <a:rPr lang="en" sz="1300">
                <a:solidFill>
                  <a:schemeClr val="dk1"/>
                </a:solidFill>
                <a:highlight>
                  <a:srgbClr val="FFFFFF"/>
                </a:highlight>
              </a:rPr>
              <a:t>One emerging area of research is in the clinical use of Virtual Reality (VR) simulation technology as a tool for delivering evidence-based approaches for the assessment, prevention, and treatment of PTSD.</a:t>
            </a:r>
            <a:endParaRPr sz="1300">
              <a:solidFill>
                <a:schemeClr val="dk1"/>
              </a:solidFill>
              <a:highlight>
                <a:srgbClr val="FFFFFF"/>
              </a:highlight>
            </a:endParaRPr>
          </a:p>
          <a:p>
            <a:pPr indent="-311150" lvl="0" marL="457200" rtl="0" algn="l">
              <a:spcBef>
                <a:spcPts val="0"/>
              </a:spcBef>
              <a:spcAft>
                <a:spcPts val="0"/>
              </a:spcAft>
              <a:buClr>
                <a:schemeClr val="dk1"/>
              </a:buClr>
              <a:buSzPts val="1300"/>
              <a:buChar char="●"/>
            </a:pPr>
            <a:r>
              <a:rPr lang="en" sz="1300">
                <a:solidFill>
                  <a:schemeClr val="dk1"/>
                </a:solidFill>
                <a:highlight>
                  <a:srgbClr val="FFFFFF"/>
                </a:highlight>
              </a:rPr>
              <a:t>By its nature, VR applications can be designed to simulate naturalistic environments. Within these virtual environments, researchers and clinicians can present ecologically relevant stimuli embedded in a meaningful and familiar simulated context. </a:t>
            </a:r>
            <a:endParaRPr sz="1300">
              <a:solidFill>
                <a:schemeClr val="dk1"/>
              </a:solidFill>
              <a:highlight>
                <a:srgbClr val="FFFFFF"/>
              </a:highlight>
            </a:endParaRPr>
          </a:p>
          <a:p>
            <a:pPr indent="-311150" lvl="0" marL="457200" rtl="0" algn="l">
              <a:spcBef>
                <a:spcPts val="0"/>
              </a:spcBef>
              <a:spcAft>
                <a:spcPts val="0"/>
              </a:spcAft>
              <a:buClr>
                <a:schemeClr val="dk1"/>
              </a:buClr>
              <a:buSzPts val="1300"/>
              <a:buChar char="●"/>
            </a:pPr>
            <a:r>
              <a:rPr lang="en" sz="1300">
                <a:solidFill>
                  <a:schemeClr val="dk1"/>
                </a:solidFill>
                <a:highlight>
                  <a:srgbClr val="FFFFFF"/>
                </a:highlight>
              </a:rPr>
              <a:t>VR simulation technology also offers the potential to create systematic human testing, training, and treatment environments that allow for the precise control of complex, immersive, dynamic three-dimensional (3D) stimulus presentations, within which sophisticated interaction, behavioural tracking, user response, and performance recording is possible.</a:t>
            </a:r>
            <a:endParaRPr sz="1300">
              <a:solidFill>
                <a:schemeClr val="dk1"/>
              </a:solidFill>
              <a:highlight>
                <a:srgbClr val="FFFFFF"/>
              </a:highlight>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4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4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68300" lvl="0" marL="457200" rtl="0" algn="l">
              <a:spcBef>
                <a:spcPts val="1200"/>
              </a:spcBef>
              <a:spcAft>
                <a:spcPts val="0"/>
              </a:spcAft>
              <a:buSzPts val="2200"/>
              <a:buChar char="●"/>
            </a:pPr>
            <a:r>
              <a:rPr lang="en" sz="2200"/>
              <a:t>Alternatively, the use of VH patients to facilitate clinical expertise may offer a convenient and less labour intensive approach for providing experiential clinical training to reduce the impact of this barrier. </a:t>
            </a:r>
            <a:endParaRPr sz="2200"/>
          </a:p>
          <a:p>
            <a:pPr indent="-368300" lvl="0" marL="457200" rtl="0" algn="l">
              <a:spcBef>
                <a:spcPts val="0"/>
              </a:spcBef>
              <a:spcAft>
                <a:spcPts val="0"/>
              </a:spcAft>
              <a:buSzPts val="2200"/>
              <a:buChar char="●"/>
            </a:pPr>
            <a:r>
              <a:rPr lang="en" sz="2200"/>
              <a:t>While programmes that use virtual patients for clinical training are still in their infancy, this area is expected to grow in the near future as virtual human technologies are rapidly evolving.</a:t>
            </a:r>
            <a:endParaRPr sz="2200"/>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4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4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ctr">
              <a:spcBef>
                <a:spcPts val="1200"/>
              </a:spcBef>
              <a:spcAft>
                <a:spcPts val="1200"/>
              </a:spcAft>
              <a:buNone/>
            </a:pPr>
            <a:r>
              <a:rPr lang="en" sz="3000"/>
              <a:t>The acceptability of seeking care can be improved by reducing the internal or external perceptions of stigma that a client may feel when seeking clinical help.</a:t>
            </a:r>
            <a:endParaRPr sz="2900"/>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4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4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66" name="Google Shape;266;p44"/>
          <p:cNvPicPr preferRelativeResize="0"/>
          <p:nvPr/>
        </p:nvPicPr>
        <p:blipFill>
          <a:blip r:embed="rId3">
            <a:alphaModFix/>
          </a:blip>
          <a:stretch>
            <a:fillRect/>
          </a:stretch>
        </p:blipFill>
        <p:spPr>
          <a:xfrm>
            <a:off x="1594588" y="633391"/>
            <a:ext cx="6512926" cy="387672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4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45"/>
          <p:cNvSpPr txBox="1"/>
          <p:nvPr>
            <p:ph idx="1" type="body"/>
          </p:nvPr>
        </p:nvSpPr>
        <p:spPr>
          <a:xfrm>
            <a:off x="5340900" y="1388575"/>
            <a:ext cx="3453300" cy="28428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Clr>
                <a:schemeClr val="dk1"/>
              </a:buClr>
              <a:buSzPts val="1100"/>
              <a:buFont typeface="Arial"/>
              <a:buNone/>
            </a:pPr>
            <a:r>
              <a:rPr lang="en">
                <a:solidFill>
                  <a:schemeClr val="dk1"/>
                </a:solidFill>
              </a:rPr>
              <a:t>With large technology companies such as Facebook, Google, Apple, and Samsung invested in the VR market, we anticipate new and affordable hardware and software to be released more frequently over the next few years.</a:t>
            </a:r>
            <a:endParaRPr>
              <a:solidFill>
                <a:schemeClr val="dk1"/>
              </a:solidFill>
            </a:endParaRPr>
          </a:p>
          <a:p>
            <a:pPr indent="0" lvl="0" marL="457200" rtl="0" algn="l">
              <a:spcBef>
                <a:spcPts val="1200"/>
              </a:spcBef>
              <a:spcAft>
                <a:spcPts val="1600"/>
              </a:spcAft>
              <a:buNone/>
            </a:pPr>
            <a:r>
              <a:t/>
            </a:r>
            <a:endParaRPr>
              <a:solidFill>
                <a:schemeClr val="dk1"/>
              </a:solidFill>
            </a:endParaRPr>
          </a:p>
        </p:txBody>
      </p:sp>
      <p:pic>
        <p:nvPicPr>
          <p:cNvPr id="273" name="Google Shape;273;p45"/>
          <p:cNvPicPr preferRelativeResize="0"/>
          <p:nvPr/>
        </p:nvPicPr>
        <p:blipFill>
          <a:blip r:embed="rId3">
            <a:alphaModFix/>
          </a:blip>
          <a:stretch>
            <a:fillRect/>
          </a:stretch>
        </p:blipFill>
        <p:spPr>
          <a:xfrm>
            <a:off x="273600" y="1885950"/>
            <a:ext cx="5029200" cy="685800"/>
          </a:xfrm>
          <a:prstGeom prst="rect">
            <a:avLst/>
          </a:prstGeom>
          <a:noFill/>
          <a:ln>
            <a:noFill/>
          </a:ln>
        </p:spPr>
      </p:pic>
      <p:pic>
        <p:nvPicPr>
          <p:cNvPr id="274" name="Google Shape;274;p45"/>
          <p:cNvPicPr preferRelativeResize="0"/>
          <p:nvPr/>
        </p:nvPicPr>
        <p:blipFill>
          <a:blip r:embed="rId4">
            <a:alphaModFix/>
          </a:blip>
          <a:stretch>
            <a:fillRect/>
          </a:stretch>
        </p:blipFill>
        <p:spPr>
          <a:xfrm>
            <a:off x="235500" y="2442950"/>
            <a:ext cx="5105400" cy="12954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46"/>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IDEAS...</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4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4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86" name="Google Shape;286;p47"/>
          <p:cNvPicPr preferRelativeResize="0"/>
          <p:nvPr/>
        </p:nvPicPr>
        <p:blipFill>
          <a:blip r:embed="rId3">
            <a:alphaModFix/>
          </a:blip>
          <a:stretch>
            <a:fillRect/>
          </a:stretch>
        </p:blipFill>
        <p:spPr>
          <a:xfrm>
            <a:off x="1153823" y="397725"/>
            <a:ext cx="6521824" cy="4171150"/>
          </a:xfrm>
          <a:prstGeom prst="rect">
            <a:avLst/>
          </a:prstGeom>
          <a:noFill/>
          <a:ln>
            <a:noFill/>
          </a:ln>
        </p:spPr>
      </p:pic>
      <p:sp>
        <p:nvSpPr>
          <p:cNvPr id="287" name="Google Shape;287;p47"/>
          <p:cNvSpPr txBox="1"/>
          <p:nvPr/>
        </p:nvSpPr>
        <p:spPr>
          <a:xfrm>
            <a:off x="1916700" y="4654725"/>
            <a:ext cx="53106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4"/>
              </a:rPr>
              <a:t>https://www.youtube.com/watch?v=MyaOvwo_8Ts</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48"/>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DONE!!</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sp>
        <p:nvSpPr>
          <p:cNvPr id="71" name="Google Shape;71;p16"/>
          <p:cNvSpPr txBox="1"/>
          <p:nvPr>
            <p:ph idx="1" type="body"/>
          </p:nvPr>
        </p:nvSpPr>
        <p:spPr>
          <a:xfrm>
            <a:off x="311700" y="472300"/>
            <a:ext cx="8520600" cy="4096500"/>
          </a:xfrm>
          <a:prstGeom prst="rect">
            <a:avLst/>
          </a:prstGeom>
        </p:spPr>
        <p:txBody>
          <a:bodyPr anchorCtr="0" anchor="t" bIns="91425" lIns="91425" spcFirstLastPara="1" rIns="91425" wrap="square" tIns="91425">
            <a:noAutofit/>
          </a:bodyPr>
          <a:lstStyle/>
          <a:p>
            <a:pPr indent="0" lvl="0" marL="457200" rtl="0" algn="l">
              <a:spcBef>
                <a:spcPts val="0"/>
              </a:spcBef>
              <a:spcAft>
                <a:spcPts val="1600"/>
              </a:spcAft>
              <a:buNone/>
            </a:pPr>
            <a:r>
              <a:t/>
            </a:r>
            <a:endParaRPr/>
          </a:p>
        </p:txBody>
      </p:sp>
      <p:pic>
        <p:nvPicPr>
          <p:cNvPr id="72" name="Google Shape;72;p16"/>
          <p:cNvPicPr preferRelativeResize="0"/>
          <p:nvPr/>
        </p:nvPicPr>
        <p:blipFill>
          <a:blip r:embed="rId3">
            <a:alphaModFix/>
          </a:blip>
          <a:stretch>
            <a:fillRect/>
          </a:stretch>
        </p:blipFill>
        <p:spPr>
          <a:xfrm>
            <a:off x="2158750" y="715550"/>
            <a:ext cx="4114800" cy="36099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sp>
        <p:nvSpPr>
          <p:cNvPr id="77" name="Google Shape;77;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1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79" name="Google Shape;79;p17"/>
          <p:cNvPicPr preferRelativeResize="0"/>
          <p:nvPr/>
        </p:nvPicPr>
        <p:blipFill>
          <a:blip r:embed="rId3">
            <a:alphaModFix/>
          </a:blip>
          <a:stretch>
            <a:fillRect/>
          </a:stretch>
        </p:blipFill>
        <p:spPr>
          <a:xfrm>
            <a:off x="2177002" y="959750"/>
            <a:ext cx="4945550" cy="34810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86" name="Google Shape;86;p18"/>
          <p:cNvPicPr preferRelativeResize="0"/>
          <p:nvPr/>
        </p:nvPicPr>
        <p:blipFill>
          <a:blip r:embed="rId3">
            <a:alphaModFix/>
          </a:blip>
          <a:stretch>
            <a:fillRect/>
          </a:stretch>
        </p:blipFill>
        <p:spPr>
          <a:xfrm>
            <a:off x="209450" y="193975"/>
            <a:ext cx="4627750" cy="2052025"/>
          </a:xfrm>
          <a:prstGeom prst="rect">
            <a:avLst/>
          </a:prstGeom>
          <a:noFill/>
          <a:ln>
            <a:noFill/>
          </a:ln>
        </p:spPr>
      </p:pic>
      <p:pic>
        <p:nvPicPr>
          <p:cNvPr id="87" name="Google Shape;87;p18"/>
          <p:cNvPicPr preferRelativeResize="0"/>
          <p:nvPr/>
        </p:nvPicPr>
        <p:blipFill>
          <a:blip r:embed="rId4">
            <a:alphaModFix/>
          </a:blip>
          <a:stretch>
            <a:fillRect/>
          </a:stretch>
        </p:blipFill>
        <p:spPr>
          <a:xfrm>
            <a:off x="4472325" y="2320725"/>
            <a:ext cx="4076700" cy="25336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1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94" name="Google Shape;94;p19"/>
          <p:cNvPicPr preferRelativeResize="0"/>
          <p:nvPr/>
        </p:nvPicPr>
        <p:blipFill>
          <a:blip r:embed="rId3">
            <a:alphaModFix/>
          </a:blip>
          <a:stretch>
            <a:fillRect/>
          </a:stretch>
        </p:blipFill>
        <p:spPr>
          <a:xfrm>
            <a:off x="1536125" y="921875"/>
            <a:ext cx="5592075" cy="36470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20"/>
          <p:cNvSpPr txBox="1"/>
          <p:nvPr>
            <p:ph idx="1" type="body"/>
          </p:nvPr>
        </p:nvSpPr>
        <p:spPr>
          <a:xfrm>
            <a:off x="311700" y="2129075"/>
            <a:ext cx="46773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We can deliver any kind of virtual experience, in a constrained and controlled manner for research.</a:t>
            </a:r>
            <a:endParaRPr/>
          </a:p>
        </p:txBody>
      </p:sp>
      <p:pic>
        <p:nvPicPr>
          <p:cNvPr id="101" name="Google Shape;101;p20"/>
          <p:cNvPicPr preferRelativeResize="0"/>
          <p:nvPr/>
        </p:nvPicPr>
        <p:blipFill>
          <a:blip r:embed="rId3">
            <a:alphaModFix/>
          </a:blip>
          <a:stretch>
            <a:fillRect/>
          </a:stretch>
        </p:blipFill>
        <p:spPr>
          <a:xfrm>
            <a:off x="5142225" y="1855788"/>
            <a:ext cx="3943350" cy="20097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Prolonged Exposure and VRET</a:t>
            </a:r>
            <a:endParaRPr/>
          </a:p>
        </p:txBody>
      </p:sp>
      <p:sp>
        <p:nvSpPr>
          <p:cNvPr id="107" name="Google Shape;107;p2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08" name="Google Shape;108;p21"/>
          <p:cNvPicPr preferRelativeResize="0"/>
          <p:nvPr/>
        </p:nvPicPr>
        <p:blipFill>
          <a:blip r:embed="rId3">
            <a:alphaModFix/>
          </a:blip>
          <a:stretch>
            <a:fillRect/>
          </a:stretch>
        </p:blipFill>
        <p:spPr>
          <a:xfrm>
            <a:off x="311700" y="1152475"/>
            <a:ext cx="4152900" cy="2219325"/>
          </a:xfrm>
          <a:prstGeom prst="rect">
            <a:avLst/>
          </a:prstGeom>
          <a:noFill/>
          <a:ln>
            <a:noFill/>
          </a:ln>
        </p:spPr>
      </p:pic>
      <p:pic>
        <p:nvPicPr>
          <p:cNvPr id="109" name="Google Shape;109;p21"/>
          <p:cNvPicPr preferRelativeResize="0"/>
          <p:nvPr/>
        </p:nvPicPr>
        <p:blipFill>
          <a:blip r:embed="rId4">
            <a:alphaModFix/>
          </a:blip>
          <a:stretch>
            <a:fillRect/>
          </a:stretch>
        </p:blipFill>
        <p:spPr>
          <a:xfrm>
            <a:off x="4641300" y="2392013"/>
            <a:ext cx="4191000" cy="22955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